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85229" autoAdjust="0"/>
  </p:normalViewPr>
  <p:slideViewPr>
    <p:cSldViewPr snapToGrid="0" snapToObjects="1">
      <p:cViewPr varScale="1">
        <p:scale>
          <a:sx n="70" d="100"/>
          <a:sy n="70" d="100"/>
        </p:scale>
        <p:origin x="135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2021-12-07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Data-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EDA-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Visualization-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Dashboard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quocanh1197/Coursera-IBM-DS/blob/main/Course%2010/Web-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QUOC-ANH NGUYEN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2021-11-22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49246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null values and data types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number of launches on each launch site and number of each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occurrence of mission outcome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AD0F81-78DF-4066-8E5E-1D8321D4FBCF}"/>
              </a:ext>
            </a:extLst>
          </p:cNvPr>
          <p:cNvSpPr/>
          <p:nvPr/>
        </p:nvSpPr>
        <p:spPr>
          <a:xfrm>
            <a:off x="7647972" y="1893128"/>
            <a:ext cx="1763486" cy="664029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Check for nulls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D3E851-AA43-4B53-8ACF-84167FC8C087}"/>
              </a:ext>
            </a:extLst>
          </p:cNvPr>
          <p:cNvSpPr/>
          <p:nvPr/>
        </p:nvSpPr>
        <p:spPr>
          <a:xfrm>
            <a:off x="9694486" y="1893127"/>
            <a:ext cx="1763486" cy="664029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Check for data type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F0CD4-395D-4D01-911B-4140916ECC9B}"/>
              </a:ext>
            </a:extLst>
          </p:cNvPr>
          <p:cNvSpPr/>
          <p:nvPr/>
        </p:nvSpPr>
        <p:spPr>
          <a:xfrm>
            <a:off x="9694486" y="3026363"/>
            <a:ext cx="1763486" cy="912279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Launches by launch site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A383AE-46B6-4B64-ADFC-326069F04D01}"/>
              </a:ext>
            </a:extLst>
          </p:cNvPr>
          <p:cNvSpPr/>
          <p:nvPr/>
        </p:nvSpPr>
        <p:spPr>
          <a:xfrm>
            <a:off x="7647972" y="3155752"/>
            <a:ext cx="1763486" cy="664029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Launches by orbit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A3EC5-F227-4A7F-85A9-AB97119DE6BB}"/>
              </a:ext>
            </a:extLst>
          </p:cNvPr>
          <p:cNvSpPr/>
          <p:nvPr/>
        </p:nvSpPr>
        <p:spPr>
          <a:xfrm>
            <a:off x="7647972" y="4421495"/>
            <a:ext cx="1763486" cy="825425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Occurrence of mission outcome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67C476-7C56-4A56-BAC1-39BED0C30CE6}"/>
              </a:ext>
            </a:extLst>
          </p:cNvPr>
          <p:cNvSpPr/>
          <p:nvPr/>
        </p:nvSpPr>
        <p:spPr>
          <a:xfrm>
            <a:off x="9694486" y="4421495"/>
            <a:ext cx="1763486" cy="825425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Label outcome</a:t>
            </a:r>
            <a:endParaRPr lang="vi-VN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23EF61-9CE3-4735-BDC8-FF8FA4A29AEE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9411458" y="2225142"/>
            <a:ext cx="283028" cy="1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40EE6-80BA-4FEC-B2AC-49B9116D006C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0576229" y="2557156"/>
            <a:ext cx="0" cy="469207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B85499-6E72-4FB0-8AE6-30ADDD6317AF}"/>
              </a:ext>
            </a:extLst>
          </p:cNvPr>
          <p:cNvCxnSpPr>
            <a:stCxn id="7" idx="1"/>
            <a:endCxn id="9" idx="3"/>
          </p:cNvCxnSpPr>
          <p:nvPr/>
        </p:nvCxnSpPr>
        <p:spPr>
          <a:xfrm flipH="1">
            <a:off x="9411458" y="3482503"/>
            <a:ext cx="283028" cy="5264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5FDA7A-458A-4880-8597-2B9F6066CAC3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8529715" y="3819781"/>
            <a:ext cx="0" cy="601714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467EE1-B4E7-4A95-99E0-37F0FDB2117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411458" y="4834208"/>
            <a:ext cx="283028" cy="0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chart: visualize the output distribution showing how the variables affect the outcome.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Concerned variables: Payload mass, Flight number, Launch site,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chart: showing how the success rate change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chart: visualize the success rate differences between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6200"/>
            <a:ext cx="4977647" cy="41960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all launch sites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</a:t>
            </a:r>
            <a:r>
              <a:rPr lang="en-US" sz="2000" dirty="0">
                <a:latin typeface="Abadi"/>
              </a:rPr>
              <a:t>Launch site begin with ‘CCA’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Display total mass carried by boosters launched by NASA (CRS)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Display average payload mass carried by booster version F9 v1.1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</a:rPr>
              <a:t>All the boosters which have success in drone ship and payload between 4000 kg and 6000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404E7-798A-4186-9DE8-64398062FB92}"/>
              </a:ext>
            </a:extLst>
          </p:cNvPr>
          <p:cNvSpPr txBox="1"/>
          <p:nvPr/>
        </p:nvSpPr>
        <p:spPr>
          <a:xfrm>
            <a:off x="6204857" y="1556200"/>
            <a:ext cx="5253115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/>
              </a:rPr>
              <a:t>The date when the first successful landing in ground pad achieved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/>
              </a:rPr>
              <a:t>Total number of successful and failure mission outcomes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/>
              </a:rPr>
              <a:t>The boosters which have carried the maximum payload mass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/>
              </a:rPr>
              <a:t>Date. launch site, booster of the failed landing in drone ship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Abadi"/>
              </a:rPr>
              <a:t>Rank the count of landing outcome between the date 2010-06-04 and 2017-03-20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2585D-120D-4C17-B127-DD34B08534F8}"/>
              </a:ext>
            </a:extLst>
          </p:cNvPr>
          <p:cNvSpPr txBox="1"/>
          <p:nvPr/>
        </p:nvSpPr>
        <p:spPr>
          <a:xfrm>
            <a:off x="2928257" y="577340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and launch site name as marker added to show where all the launch sites are located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cluster of every launch showing how many launches (successful and failed) at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showing the distances from a launch site to coastline, railroad, highway and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menu to select launch site for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showing success launch rate for launch sites to see the highest percentage of outcome compares to the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to select the range of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showing the distribution of mission outcome by payload mass and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4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7543"/>
            <a:ext cx="5686008" cy="48596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Rescale the input using standardize scaler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train and test set with the ratio 8:2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grid search for each classification models with difference parameter to find the best version of each model.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 validation is used to validate each models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best models will be compared using test set, the model with the best accuracy will be selected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400" dirty="0"/>
          </a:p>
          <a:p>
            <a:pPr algn="just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796F56-2D77-428D-8B99-ED2443FED137}"/>
              </a:ext>
            </a:extLst>
          </p:cNvPr>
          <p:cNvSpPr/>
          <p:nvPr/>
        </p:nvSpPr>
        <p:spPr>
          <a:xfrm>
            <a:off x="7563227" y="2043340"/>
            <a:ext cx="1441599" cy="369332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Standardize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78C0F0-0476-48F8-AA82-BC8C0B2B948E}"/>
              </a:ext>
            </a:extLst>
          </p:cNvPr>
          <p:cNvSpPr/>
          <p:nvPr/>
        </p:nvSpPr>
        <p:spPr>
          <a:xfrm>
            <a:off x="9543897" y="2046655"/>
            <a:ext cx="1763486" cy="369332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Train/test split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3F7323-1B29-4E8C-B69F-6AC8EB1845FC}"/>
              </a:ext>
            </a:extLst>
          </p:cNvPr>
          <p:cNvSpPr/>
          <p:nvPr/>
        </p:nvSpPr>
        <p:spPr>
          <a:xfrm>
            <a:off x="7563227" y="2703936"/>
            <a:ext cx="1441599" cy="646331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Parameter dictionaries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847300-29D0-4C67-A029-8CA02B61A2EF}"/>
              </a:ext>
            </a:extLst>
          </p:cNvPr>
          <p:cNvSpPr/>
          <p:nvPr/>
        </p:nvSpPr>
        <p:spPr>
          <a:xfrm>
            <a:off x="9522125" y="3301777"/>
            <a:ext cx="1821016" cy="646331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Grid Search, Cross Validation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C54653-BC7D-4750-9222-4E38D8599C12}"/>
              </a:ext>
            </a:extLst>
          </p:cNvPr>
          <p:cNvSpPr/>
          <p:nvPr/>
        </p:nvSpPr>
        <p:spPr>
          <a:xfrm>
            <a:off x="7501772" y="3895843"/>
            <a:ext cx="1574569" cy="646331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Classification models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17A00-EC63-45B9-B6BF-6CF8E7DFDF2B}"/>
              </a:ext>
            </a:extLst>
          </p:cNvPr>
          <p:cNvSpPr/>
          <p:nvPr/>
        </p:nvSpPr>
        <p:spPr>
          <a:xfrm>
            <a:off x="9574211" y="4878084"/>
            <a:ext cx="1702857" cy="369332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4 best models</a:t>
            </a:r>
            <a:endParaRPr lang="vi-VN" dirty="0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16F3B-22E1-4810-970E-BB88678981F6}"/>
              </a:ext>
            </a:extLst>
          </p:cNvPr>
          <p:cNvSpPr/>
          <p:nvPr/>
        </p:nvSpPr>
        <p:spPr>
          <a:xfrm>
            <a:off x="7595470" y="4878084"/>
            <a:ext cx="1365400" cy="369332"/>
          </a:xfrm>
          <a:prstGeom prst="rect">
            <a:avLst/>
          </a:prstGeom>
          <a:solidFill>
            <a:srgbClr val="FFFFFF"/>
          </a:solidFill>
          <a:ln w="28575">
            <a:solidFill>
              <a:srgbClr val="0B49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Abadi" panose="020B0604020104020204" pitchFamily="34" charset="0"/>
              </a:rPr>
              <a:t>Final model</a:t>
            </a:r>
            <a:endParaRPr lang="vi-VN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64E2B-F897-46E9-BF64-F7A9ACD9BA6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9004826" y="2228006"/>
            <a:ext cx="539071" cy="3315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45AF25-28C3-46A1-9D43-376AF26E1D43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10425640" y="2415987"/>
            <a:ext cx="6993" cy="885790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E6D7992-BEF8-418E-8A20-0A22E0FC1795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8765738" y="2868556"/>
            <a:ext cx="274676" cy="1238098"/>
          </a:xfrm>
          <a:prstGeom prst="bentConnector2">
            <a:avLst/>
          </a:prstGeom>
          <a:ln w="19050">
            <a:solidFill>
              <a:srgbClr val="0B49C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A65822-3AAA-4137-AD28-69100D15E79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289057" y="3641531"/>
            <a:ext cx="0" cy="254312"/>
          </a:xfrm>
          <a:prstGeom prst="line">
            <a:avLst/>
          </a:prstGeom>
          <a:ln w="19050">
            <a:solidFill>
              <a:srgbClr val="0B49C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6B044E-EE66-4F34-A947-3D99131AEE5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0425640" y="3948108"/>
            <a:ext cx="6993" cy="929976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2267F1-8AAD-4CD9-BAF7-828D0389C30E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8960870" y="5062750"/>
            <a:ext cx="613341" cy="0"/>
          </a:xfrm>
          <a:prstGeom prst="straightConnector1">
            <a:avLst/>
          </a:prstGeom>
          <a:ln w="19050">
            <a:solidFill>
              <a:srgbClr val="0B49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524308"/>
            <a:ext cx="4830332" cy="4266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near coastline, highways and railroads, far away from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launch site have the most successful launches and highest successful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FT booster version has the highest successful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predictive model is LR with test score 83.33%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4378C-7B4B-4388-B3DB-EC00E0FC7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087" y="349188"/>
            <a:ext cx="6111770" cy="55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C96EE-541B-4051-BEFD-AB0D28AA8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2272"/>
            <a:ext cx="12192000" cy="2529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C29AAB-62B4-4D8B-9545-9AA0E1A0E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2164"/>
            <a:ext cx="12192000" cy="13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6309CA-4CD2-447C-B04B-7B1566E2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164"/>
            <a:ext cx="12192000" cy="3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97B5F-628A-4EC9-8E28-372BF9230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314280"/>
            <a:ext cx="5075621" cy="55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DFEB1-C224-43BF-959E-FBEBD0CC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9" y="1409687"/>
            <a:ext cx="12032001" cy="2439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49BC1-ED76-4D62-B470-2BF05BE4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77" y="4062856"/>
            <a:ext cx="10056324" cy="12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6155-A248-4177-967A-181D8FF7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02" y="1390876"/>
            <a:ext cx="11243996" cy="2261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EF71A8-847F-4762-9EC4-AF045C53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4025836"/>
            <a:ext cx="10592459" cy="70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EE47-4F3A-4DC8-ACF3-07E8CD18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61" y="1474306"/>
            <a:ext cx="5321593" cy="51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3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changed its name to 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3B0F0-ED6D-4738-B301-FEE01D33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26" y="1930974"/>
            <a:ext cx="2443085" cy="325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233057"/>
            <a:ext cx="9745589" cy="29439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launches at CCAFS LC-40 are all successful but failed to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 have low payload mass and orbit in 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launches use different booster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B3E5C-7B03-4639-B10F-F2E7D08BC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263"/>
            <a:ext cx="12192000" cy="14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944762" cy="26157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is 45596 kg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EAADC-5970-4A86-ADB3-C9080195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332" y="1825625"/>
            <a:ext cx="1785168" cy="15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F9 v1.1 is 2534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FDD8F-C756-41C8-ABC6-AC127ED0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023" y="2624534"/>
            <a:ext cx="1466967" cy="16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ground landing was 2015, Dec 22nd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3F0C1-7BAB-4502-BD37-80114680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346" y="1988793"/>
            <a:ext cx="1802626" cy="12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only 4 boosters which have success in drone ship and have payload mass greater than 4000 kg and less than 6000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B08F6-F8DF-4D63-882C-EEE44DA3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33" y="2690972"/>
            <a:ext cx="1985057" cy="24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60930" y="1426028"/>
            <a:ext cx="4614583" cy="46973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 data from SpaceX API and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Verify, clean and transform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Exploratory data analysis using SQL and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predictive analysis using classification models: KNN, Logistic Regression, SVM and 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AFA3E-10CA-4138-93CA-1AAB33EC14FB}"/>
              </a:ext>
            </a:extLst>
          </p:cNvPr>
          <p:cNvSpPr txBox="1"/>
          <p:nvPr/>
        </p:nvSpPr>
        <p:spPr>
          <a:xfrm>
            <a:off x="5699430" y="1426028"/>
            <a:ext cx="5566325" cy="3642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sites are located near coastline, highways and railroads, far away from cities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KSC LC-39A is the launch site have the most successful launches and highest successful launch rate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FT booster version has the highest successful rate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Best model can predict the outcome with 83% accuracy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9697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mission outcome: success and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There’s only 1 failure mission which is failure in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successful mission. In that, there’s one mission with unclear payload status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74AA96-8E9E-4E1A-BFB1-1353BF45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45" y="3211828"/>
            <a:ext cx="4575955" cy="21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64499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12 boosters that carried the maximum payload and they’re all F9 B5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B8AD6-2088-43EA-9B64-AEC24A33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648" y="1416404"/>
            <a:ext cx="1561342" cy="46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603171"/>
            <a:ext cx="10006847" cy="25737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2015, there are two failed landing in drone ship. They are all launches at CCAFS LC-40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29216-05D3-4DDB-B031-FADFE33A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85" y="1701941"/>
            <a:ext cx="6266524" cy="13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49247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8 outcomes between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occurred outcome is “No attempt”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of them are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41579-B109-4D43-B9C1-C722899C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984" y="1667191"/>
            <a:ext cx="4504177" cy="401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30A52-90C8-49A3-BA7E-3D566DF90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814" y="2610592"/>
            <a:ext cx="8825247" cy="38166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4625"/>
            <a:ext cx="9745589" cy="11244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 are located near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close to CCAFS SLC-40/CCAFS LC-40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2039" y="1399563"/>
            <a:ext cx="42094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show the successful outcome and red ones shows failed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has low chance of success but increase overtime (from inside to outside)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 launch result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871E8-671E-4C6A-A839-A2279172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86" y="1661873"/>
            <a:ext cx="7176497" cy="40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2891" y="1690688"/>
            <a:ext cx="533400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from CCAFS SLC-40 to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/>
              </a:rPr>
              <a:t>Coastline: 0.85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/>
              </a:rPr>
              <a:t>Railway: 1.13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/>
              </a:rPr>
              <a:t>Highway: 0.58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badi"/>
              </a:rPr>
              <a:t>City (residential area): 23.09km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distances between a launch site to its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proximitie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6C27C-C1F2-4F8B-A289-DF2FF921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29" y="1690688"/>
            <a:ext cx="6422571" cy="36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9927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percent of success launches (41.7% of all success launces)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 and CCAFS SLC-40 also add up to 41.7% of all success launches (CCAFS LC-40 got its name changed to CCAFS SLC-40)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702C2B-F8EA-4365-B561-069712D16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27"/>
          <a:stretch/>
        </p:blipFill>
        <p:spPr>
          <a:xfrm>
            <a:off x="6237970" y="1900682"/>
            <a:ext cx="5674694" cy="30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43480"/>
            <a:ext cx="5921074" cy="39824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 X launch data to get an insight for the Space Y project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Information that helps Space Y increase the first-stage reuse rate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Question to be answer: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 help increasing the reuse rate?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chance of reusing the first stage of a rocket before it launch?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536197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also has the highest success launch ratio (76.9% to 23.1%)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6B99A-E480-4729-890D-779F08DA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62" y="1524627"/>
            <a:ext cx="5976531" cy="33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10322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range between 2000 kg and 6000 kg, boosters with version category of FT seems to have high successful chance while v1.1 seems to have high chance of failing.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Payload more than 6000 kg, it is almost certain that the mission outcome will be failed.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A4E28-D26C-47D1-B55C-B955F9B4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0" y="1352414"/>
            <a:ext cx="5274639" cy="2417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D42D9-FE37-4EFA-B01F-90249D5E5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640" y="3544872"/>
            <a:ext cx="5166360" cy="24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 and LR are the best models with the same performance (83% test accuracy)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DT has the highest training accuracy but lower test score (overfitted).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AFE82-383E-4ED3-85F5-4FF985AD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18" y="1556657"/>
            <a:ext cx="5858647" cy="34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7178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 and LR result in the same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performed on the test dataset with 15 correct prediction, 3 incorrect prediction: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11 true positive, 4 true negative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2 false positive, 1 false negative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1579B-11C5-4BA6-9109-9B47F207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64" y="1900815"/>
            <a:ext cx="4688198" cy="36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0C8ADC-7670-4AE2-98EF-6365CCC985EB}"/>
              </a:ext>
            </a:extLst>
          </p:cNvPr>
          <p:cNvSpPr txBox="1">
            <a:spLocks/>
          </p:cNvSpPr>
          <p:nvPr/>
        </p:nvSpPr>
        <p:spPr>
          <a:xfrm>
            <a:off x="841126" y="1524308"/>
            <a:ext cx="4830332" cy="4266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near coastline, highways and railroads, far away from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is the launch site have the most successful launches and highest successful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/>
              </a:rPr>
              <a:t>FT booster version has the highest successful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predictive model is LR with test score 83.33%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https://github.com/ngquocanh1197/Coursera-IBM-DS/tree/main/Course%2010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397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open data API or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Verify and clean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outcome to value 0 or 1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Grid Search and Cross Validation to finetune the models (KNN, Logistic Regression, SVM, Decision Tree)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0004"/>
            <a:ext cx="10687961" cy="14945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is collected using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SpaceX API: </a:t>
            </a:r>
            <a:r>
              <a:rPr lang="vi-V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https://api.spacexdata.com/v4/launches/past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scraping: </a:t>
            </a:r>
            <a:r>
              <a:rPr lang="vi-VN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https://en.wikipedia.org/w/index.php?title=List_of_Falcon_9_and_Falcon_Heavy_launches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85BA9-2EC7-4041-A969-9713FF5E70F7}"/>
              </a:ext>
            </a:extLst>
          </p:cNvPr>
          <p:cNvSpPr txBox="1"/>
          <p:nvPr/>
        </p:nvSpPr>
        <p:spPr>
          <a:xfrm>
            <a:off x="1371600" y="3226767"/>
            <a:ext cx="4645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AD081-61EA-4F52-8FCB-C7CEF1A63F54}"/>
              </a:ext>
            </a:extLst>
          </p:cNvPr>
          <p:cNvSpPr txBox="1"/>
          <p:nvPr/>
        </p:nvSpPr>
        <p:spPr>
          <a:xfrm>
            <a:off x="6820657" y="3245508"/>
            <a:ext cx="378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A079EA-E267-4578-9322-495834CF0BF4}"/>
              </a:ext>
            </a:extLst>
          </p:cNvPr>
          <p:cNvSpPr/>
          <p:nvPr/>
        </p:nvSpPr>
        <p:spPr>
          <a:xfrm>
            <a:off x="1817915" y="4006176"/>
            <a:ext cx="1393371" cy="497711"/>
          </a:xfrm>
          <a:prstGeom prst="ellipse">
            <a:avLst/>
          </a:prstGeom>
          <a:ln w="28575">
            <a:solidFill>
              <a:srgbClr val="0B49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Request</a:t>
            </a:r>
            <a:endParaRPr lang="vi-VN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891A63-983F-4D9B-AB70-3B92B9FAEF85}"/>
              </a:ext>
            </a:extLst>
          </p:cNvPr>
          <p:cNvSpPr/>
          <p:nvPr/>
        </p:nvSpPr>
        <p:spPr>
          <a:xfrm>
            <a:off x="4378625" y="4989284"/>
            <a:ext cx="1295400" cy="400110"/>
          </a:xfrm>
          <a:prstGeom prst="rect">
            <a:avLst/>
          </a:prstGeom>
          <a:ln w="28575">
            <a:solidFill>
              <a:srgbClr val="0B49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Filter data</a:t>
            </a:r>
            <a:endParaRPr lang="vi-VN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612BC4-A3F2-47F4-86D9-6F3B0BC156EE}"/>
              </a:ext>
            </a:extLst>
          </p:cNvPr>
          <p:cNvSpPr/>
          <p:nvPr/>
        </p:nvSpPr>
        <p:spPr>
          <a:xfrm>
            <a:off x="1817916" y="4937422"/>
            <a:ext cx="1393370" cy="497711"/>
          </a:xfrm>
          <a:prstGeom prst="ellipse">
            <a:avLst/>
          </a:prstGeom>
          <a:ln w="28575">
            <a:solidFill>
              <a:srgbClr val="0B49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700" dirty="0">
                <a:latin typeface="Abadi" panose="020B0604020104020204" pitchFamily="34" charset="0"/>
              </a:rPr>
              <a:t>Save</a:t>
            </a:r>
            <a:endParaRPr lang="vi-VN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8B1735-B46D-4DB6-BB8A-D09B9566F94C}"/>
              </a:ext>
            </a:extLst>
          </p:cNvPr>
          <p:cNvSpPr/>
          <p:nvPr/>
        </p:nvSpPr>
        <p:spPr>
          <a:xfrm>
            <a:off x="4378625" y="4059082"/>
            <a:ext cx="1295400" cy="400110"/>
          </a:xfrm>
          <a:prstGeom prst="rect">
            <a:avLst/>
          </a:prstGeom>
          <a:ln w="28575">
            <a:solidFill>
              <a:srgbClr val="0B49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badi" panose="020B0604020104020204" pitchFamily="34" charset="0"/>
              </a:rPr>
              <a:t>Parse</a:t>
            </a:r>
            <a:endParaRPr lang="vi-VN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E9F72-76ED-4224-ADE9-56DEF0B3A537}"/>
              </a:ext>
            </a:extLst>
          </p:cNvPr>
          <p:cNvCxnSpPr>
            <a:stCxn id="4" idx="6"/>
            <a:endCxn id="13" idx="1"/>
          </p:cNvCxnSpPr>
          <p:nvPr/>
        </p:nvCxnSpPr>
        <p:spPr>
          <a:xfrm>
            <a:off x="3211286" y="4255032"/>
            <a:ext cx="1167339" cy="41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862C24-C66C-4AE4-A117-A81666E88840}"/>
              </a:ext>
            </a:extLst>
          </p:cNvPr>
          <p:cNvCxnSpPr>
            <a:stCxn id="13" idx="2"/>
            <a:endCxn id="9" idx="0"/>
          </p:cNvCxnSpPr>
          <p:nvPr/>
        </p:nvCxnSpPr>
        <p:spPr>
          <a:xfrm>
            <a:off x="5026325" y="4459192"/>
            <a:ext cx="0" cy="530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F0C9CD-B1D0-4E32-A5E1-5EF79E887FFD}"/>
              </a:ext>
            </a:extLst>
          </p:cNvPr>
          <p:cNvCxnSpPr>
            <a:cxnSpLocks/>
            <a:stCxn id="9" idx="1"/>
            <a:endCxn id="11" idx="6"/>
          </p:cNvCxnSpPr>
          <p:nvPr/>
        </p:nvCxnSpPr>
        <p:spPr>
          <a:xfrm flipH="1" flipV="1">
            <a:off x="3211286" y="5186278"/>
            <a:ext cx="1167339" cy="30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84D54A-6D60-4BC3-A1CA-8036842C1D1C}"/>
              </a:ext>
            </a:extLst>
          </p:cNvPr>
          <p:cNvGrpSpPr/>
          <p:nvPr/>
        </p:nvGrpSpPr>
        <p:grpSpPr>
          <a:xfrm>
            <a:off x="6749142" y="4006173"/>
            <a:ext cx="3856110" cy="1428957"/>
            <a:chOff x="6749142" y="4006173"/>
            <a:chExt cx="3856110" cy="14289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1F37A0-03AE-4E34-998B-ADF4EA9DC9BC}"/>
                </a:ext>
              </a:extLst>
            </p:cNvPr>
            <p:cNvSpPr/>
            <p:nvPr/>
          </p:nvSpPr>
          <p:spPr>
            <a:xfrm>
              <a:off x="6749142" y="4006173"/>
              <a:ext cx="1393371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Request</a:t>
              </a:r>
              <a:endParaRPr lang="vi-VN" sz="1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C55B2A-AE1C-4EE1-AF6C-8F99523981FD}"/>
                </a:ext>
              </a:extLst>
            </p:cNvPr>
            <p:cNvSpPr/>
            <p:nvPr/>
          </p:nvSpPr>
          <p:spPr>
            <a:xfrm>
              <a:off x="9309852" y="4989281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Parse</a:t>
              </a:r>
              <a:endParaRPr lang="vi-VN" sz="16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2E0305-335F-4527-835B-7BC63FE995E7}"/>
                </a:ext>
              </a:extLst>
            </p:cNvPr>
            <p:cNvSpPr/>
            <p:nvPr/>
          </p:nvSpPr>
          <p:spPr>
            <a:xfrm>
              <a:off x="6749142" y="4937419"/>
              <a:ext cx="1393371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Save</a:t>
              </a:r>
              <a:endParaRPr lang="vi-VN" sz="17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F13FEA9-BB2D-4AD8-ABE0-0FB975C02AC7}"/>
                </a:ext>
              </a:extLst>
            </p:cNvPr>
            <p:cNvSpPr/>
            <p:nvPr/>
          </p:nvSpPr>
          <p:spPr>
            <a:xfrm>
              <a:off x="9309852" y="4059079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Extract</a:t>
              </a:r>
              <a:endParaRPr lang="vi-VN" sz="160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0F9079-E536-4DB5-8CDD-C8DFD182826B}"/>
                </a:ext>
              </a:extLst>
            </p:cNvPr>
            <p:cNvCxnSpPr>
              <a:stCxn id="19" idx="6"/>
              <a:endCxn id="22" idx="1"/>
            </p:cNvCxnSpPr>
            <p:nvPr/>
          </p:nvCxnSpPr>
          <p:spPr>
            <a:xfrm>
              <a:off x="8142513" y="4255029"/>
              <a:ext cx="1167339" cy="4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ACAA233-D646-41BA-992E-2E19A5F07C8C}"/>
                </a:ext>
              </a:extLst>
            </p:cNvPr>
            <p:cNvCxnSpPr>
              <a:stCxn id="22" idx="2"/>
              <a:endCxn id="20" idx="0"/>
            </p:cNvCxnSpPr>
            <p:nvPr/>
          </p:nvCxnSpPr>
          <p:spPr>
            <a:xfrm>
              <a:off x="9957552" y="4459189"/>
              <a:ext cx="0" cy="5300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378D49-506B-4A2F-A4DC-C6BD2F5E7809}"/>
                </a:ext>
              </a:extLst>
            </p:cNvPr>
            <p:cNvCxnSpPr>
              <a:cxnSpLocks/>
              <a:stCxn id="20" idx="1"/>
              <a:endCxn id="21" idx="6"/>
            </p:cNvCxnSpPr>
            <p:nvPr/>
          </p:nvCxnSpPr>
          <p:spPr>
            <a:xfrm flipH="1" flipV="1">
              <a:off x="8142513" y="5186275"/>
              <a:ext cx="1167339" cy="30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8709" y="1789339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SpaceX launch data using the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response to create a data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 to only include </a:t>
            </a: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Falcon 9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the collected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B55CC7-0D7E-43E0-B152-09519D6E2BDB}"/>
              </a:ext>
            </a:extLst>
          </p:cNvPr>
          <p:cNvGrpSpPr/>
          <p:nvPr/>
        </p:nvGrpSpPr>
        <p:grpSpPr>
          <a:xfrm>
            <a:off x="6607630" y="2750189"/>
            <a:ext cx="3856110" cy="1428957"/>
            <a:chOff x="1817915" y="4006176"/>
            <a:chExt cx="3856110" cy="14289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CAF3A0F-D1EF-4FAF-B04C-4CD4E64AC2B2}"/>
                </a:ext>
              </a:extLst>
            </p:cNvPr>
            <p:cNvSpPr/>
            <p:nvPr/>
          </p:nvSpPr>
          <p:spPr>
            <a:xfrm>
              <a:off x="1817915" y="4006176"/>
              <a:ext cx="1393371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Request</a:t>
              </a:r>
              <a:endParaRPr lang="vi-VN" sz="1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7C31CB-6154-47AF-BD54-E1F97E9B5926}"/>
                </a:ext>
              </a:extLst>
            </p:cNvPr>
            <p:cNvSpPr/>
            <p:nvPr/>
          </p:nvSpPr>
          <p:spPr>
            <a:xfrm>
              <a:off x="4378625" y="4989284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Filter data</a:t>
              </a:r>
              <a:endParaRPr lang="vi-VN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5FEDA88-6C3B-4A1A-BCED-3FC0461D83D8}"/>
                </a:ext>
              </a:extLst>
            </p:cNvPr>
            <p:cNvSpPr/>
            <p:nvPr/>
          </p:nvSpPr>
          <p:spPr>
            <a:xfrm>
              <a:off x="1817916" y="4937422"/>
              <a:ext cx="1393370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Save</a:t>
              </a:r>
              <a:endParaRPr lang="vi-VN" sz="1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11FDC4-E76E-4506-94D3-592DC5D6A005}"/>
                </a:ext>
              </a:extLst>
            </p:cNvPr>
            <p:cNvSpPr/>
            <p:nvPr/>
          </p:nvSpPr>
          <p:spPr>
            <a:xfrm>
              <a:off x="4378625" y="4059082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Parse</a:t>
              </a:r>
              <a:endParaRPr lang="vi-VN" sz="16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39B27AC-E9E1-4A98-A5E8-BEBCFF1F8E86}"/>
                </a:ext>
              </a:extLst>
            </p:cNvPr>
            <p:cNvCxnSpPr>
              <a:stCxn id="16" idx="6"/>
              <a:endCxn id="19" idx="1"/>
            </p:cNvCxnSpPr>
            <p:nvPr/>
          </p:nvCxnSpPr>
          <p:spPr>
            <a:xfrm>
              <a:off x="3211286" y="4255032"/>
              <a:ext cx="1167339" cy="4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AF6997-E8A8-4B0B-9ED3-6801DB7D5DBB}"/>
                </a:ext>
              </a:extLst>
            </p:cNvPr>
            <p:cNvCxnSpPr>
              <a:stCxn id="19" idx="2"/>
              <a:endCxn id="17" idx="0"/>
            </p:cNvCxnSpPr>
            <p:nvPr/>
          </p:nvCxnSpPr>
          <p:spPr>
            <a:xfrm>
              <a:off x="5026325" y="4459192"/>
              <a:ext cx="0" cy="5300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754538E-22B7-4DC9-BA82-0F537F2B2280}"/>
                </a:ext>
              </a:extLst>
            </p:cNvPr>
            <p:cNvCxnSpPr>
              <a:cxnSpLocks/>
              <a:stCxn id="17" idx="1"/>
              <a:endCxn id="18" idx="6"/>
            </p:cNvCxnSpPr>
            <p:nvPr/>
          </p:nvCxnSpPr>
          <p:spPr>
            <a:xfrm flipH="1" flipV="1">
              <a:off x="3211286" y="5186278"/>
              <a:ext cx="1167339" cy="30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87BDEFB-B3BD-4EC2-9FD3-D1F28C1E0D5D}"/>
              </a:ext>
            </a:extLst>
          </p:cNvPr>
          <p:cNvSpPr txBox="1"/>
          <p:nvPr/>
        </p:nvSpPr>
        <p:spPr>
          <a:xfrm>
            <a:off x="6262007" y="2028027"/>
            <a:ext cx="4645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from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10776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</a:t>
            </a:r>
            <a:r>
              <a:rPr lang="en-US" sz="2200" dirty="0">
                <a:solidFill>
                  <a:srgbClr val="FF0000"/>
                </a:solidFill>
                <a:latin typeface="Abadi"/>
              </a:rPr>
              <a:t>Falcon 9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Wiki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the required table from the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the HTML table to a data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Save the collected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Reference file on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7FEEA3-AE59-4D40-8D7D-07922326E26F}"/>
              </a:ext>
            </a:extLst>
          </p:cNvPr>
          <p:cNvGrpSpPr/>
          <p:nvPr/>
        </p:nvGrpSpPr>
        <p:grpSpPr>
          <a:xfrm>
            <a:off x="6749142" y="2918357"/>
            <a:ext cx="3856110" cy="1428957"/>
            <a:chOff x="6749142" y="4006173"/>
            <a:chExt cx="3856110" cy="142895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381C3A-856C-4BE6-8D70-C91D6514F0D6}"/>
                </a:ext>
              </a:extLst>
            </p:cNvPr>
            <p:cNvSpPr/>
            <p:nvPr/>
          </p:nvSpPr>
          <p:spPr>
            <a:xfrm>
              <a:off x="6749142" y="4006173"/>
              <a:ext cx="1393371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Request</a:t>
              </a:r>
              <a:endParaRPr lang="vi-VN" sz="1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775703-D6FB-472C-BCE8-B214FD30C663}"/>
                </a:ext>
              </a:extLst>
            </p:cNvPr>
            <p:cNvSpPr/>
            <p:nvPr/>
          </p:nvSpPr>
          <p:spPr>
            <a:xfrm>
              <a:off x="9309852" y="4989281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Parse</a:t>
              </a:r>
              <a:endParaRPr lang="vi-VN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90759B-10B7-4503-83E0-BBBA611B8FB6}"/>
                </a:ext>
              </a:extLst>
            </p:cNvPr>
            <p:cNvSpPr/>
            <p:nvPr/>
          </p:nvSpPr>
          <p:spPr>
            <a:xfrm>
              <a:off x="6749142" y="4937419"/>
              <a:ext cx="1393371" cy="497711"/>
            </a:xfrm>
            <a:prstGeom prst="ellipse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700" dirty="0">
                  <a:latin typeface="Abadi" panose="020B0604020104020204" pitchFamily="34" charset="0"/>
                </a:rPr>
                <a:t>Save</a:t>
              </a:r>
              <a:endParaRPr lang="vi-VN" sz="1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86F790-C7BD-45FF-9AB9-4A07011DF0D0}"/>
                </a:ext>
              </a:extLst>
            </p:cNvPr>
            <p:cNvSpPr/>
            <p:nvPr/>
          </p:nvSpPr>
          <p:spPr>
            <a:xfrm>
              <a:off x="9309852" y="4059079"/>
              <a:ext cx="1295400" cy="400110"/>
            </a:xfrm>
            <a:prstGeom prst="rect">
              <a:avLst/>
            </a:prstGeom>
            <a:ln w="28575">
              <a:solidFill>
                <a:srgbClr val="0B49CB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badi" panose="020B0604020104020204" pitchFamily="34" charset="0"/>
                </a:rPr>
                <a:t>Extract</a:t>
              </a:r>
              <a:endParaRPr lang="vi-VN" sz="16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553D65-5C33-4D19-B628-BE2F1CCEE5DE}"/>
                </a:ext>
              </a:extLst>
            </p:cNvPr>
            <p:cNvCxnSpPr>
              <a:stCxn id="8" idx="6"/>
              <a:endCxn id="12" idx="1"/>
            </p:cNvCxnSpPr>
            <p:nvPr/>
          </p:nvCxnSpPr>
          <p:spPr>
            <a:xfrm>
              <a:off x="8142513" y="4255029"/>
              <a:ext cx="1167339" cy="410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E7311C-E768-4DCB-9E66-AD8255C95B34}"/>
                </a:ext>
              </a:extLst>
            </p:cNvPr>
            <p:cNvCxnSpPr>
              <a:stCxn id="12" idx="2"/>
              <a:endCxn id="9" idx="0"/>
            </p:cNvCxnSpPr>
            <p:nvPr/>
          </p:nvCxnSpPr>
          <p:spPr>
            <a:xfrm>
              <a:off x="9957552" y="4459189"/>
              <a:ext cx="0" cy="5300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C19E2AA-97DF-437B-88FA-8AE0EC5E3990}"/>
                </a:ext>
              </a:extLst>
            </p:cNvPr>
            <p:cNvCxnSpPr>
              <a:cxnSpLocks/>
              <a:stCxn id="9" idx="1"/>
              <a:endCxn id="10" idx="6"/>
            </p:cNvCxnSpPr>
            <p:nvPr/>
          </p:nvCxnSpPr>
          <p:spPr>
            <a:xfrm flipH="1" flipV="1">
              <a:off x="8142513" y="5186275"/>
              <a:ext cx="1167339" cy="30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9B9D16-A8FC-4601-833B-DECCED732FAE}"/>
              </a:ext>
            </a:extLst>
          </p:cNvPr>
          <p:cNvSpPr txBox="1"/>
          <p:nvPr/>
        </p:nvSpPr>
        <p:spPr>
          <a:xfrm>
            <a:off x="6832067" y="2084712"/>
            <a:ext cx="37882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using web scraping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3630</TotalTime>
  <Words>1592</Words>
  <Application>Microsoft Office PowerPoint</Application>
  <PresentationFormat>Widescreen</PresentationFormat>
  <Paragraphs>260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Hung Ho</cp:lastModifiedBy>
  <cp:revision>259</cp:revision>
  <dcterms:created xsi:type="dcterms:W3CDTF">2021-04-29T18:58:34Z</dcterms:created>
  <dcterms:modified xsi:type="dcterms:W3CDTF">2021-12-07T21:10:01Z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